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Livvic"/>
      <p:regular r:id="rId14"/>
      <p:bold r:id="rId15"/>
      <p:italic r:id="rId16"/>
      <p:boldItalic r:id="rId17"/>
    </p:embeddedFont>
    <p:embeddedFont>
      <p:font typeface="Quattrocento Sans"/>
      <p:regular r:id="rId18"/>
      <p:bold r:id="rId19"/>
      <p:italic r:id="rId20"/>
      <p:boldItalic r:id="rId21"/>
    </p:embeddedFont>
    <p:embeddedFont>
      <p:font typeface="Gill Sans"/>
      <p:regular r:id="rId22"/>
      <p:bold r:id="rId23"/>
    </p:embeddedFont>
    <p:embeddedFont>
      <p:font typeface="Nunito Sans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53">
          <p15:clr>
            <a:srgbClr val="A4A3A4"/>
          </p15:clr>
        </p15:guide>
        <p15:guide id="2" pos="2857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2" roundtripDataSignature="AMtx7miUFciTbJncvS6Ww5X6OLH7+ZGP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53" orient="horz"/>
        <p:guide pos="285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ttrocentoSans-italic.fntdata"/><Relationship Id="rId22" Type="http://schemas.openxmlformats.org/officeDocument/2006/relationships/font" Target="fonts/GillSans-regular.fntdata"/><Relationship Id="rId21" Type="http://schemas.openxmlformats.org/officeDocument/2006/relationships/font" Target="fonts/QuattrocentoSans-boldItalic.fntdata"/><Relationship Id="rId24" Type="http://schemas.openxmlformats.org/officeDocument/2006/relationships/font" Target="fonts/NunitoSans-regular.fntdata"/><Relationship Id="rId23" Type="http://schemas.openxmlformats.org/officeDocument/2006/relationships/font" Target="fonts/Gill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Sans-italic.fntdata"/><Relationship Id="rId25" Type="http://schemas.openxmlformats.org/officeDocument/2006/relationships/font" Target="fonts/NunitoSans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Nunito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Livvic-bold.fntdata"/><Relationship Id="rId14" Type="http://schemas.openxmlformats.org/officeDocument/2006/relationships/font" Target="fonts/Livvic-regular.fntdata"/><Relationship Id="rId17" Type="http://schemas.openxmlformats.org/officeDocument/2006/relationships/font" Target="fonts/Livvic-boldItalic.fntdata"/><Relationship Id="rId16" Type="http://schemas.openxmlformats.org/officeDocument/2006/relationships/font" Target="fonts/Livvic-italic.fntdata"/><Relationship Id="rId19" Type="http://schemas.openxmlformats.org/officeDocument/2006/relationships/font" Target="fonts/QuattrocentoSans-bold.fntdata"/><Relationship Id="rId18" Type="http://schemas.openxmlformats.org/officeDocument/2006/relationships/font" Target="fonts/Quattrocento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e21e03950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gee21e0395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e21e03950_0_4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ee21e03950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e21e03950_0_3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ee21e03950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e21e03950_0_3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ee21e03950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16acc3a4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1116acc3a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e21e03950_0_3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ee21e03950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in Bild, das draußen, Natur, Stadt enthält.&#10;&#10;Automatisch generierte Beschreibung" id="14" name="Google Shape;14;p23"/>
          <p:cNvPicPr preferRelativeResize="0"/>
          <p:nvPr/>
        </p:nvPicPr>
        <p:blipFill rotWithShape="1">
          <a:blip r:embed="rId3">
            <a:alphaModFix/>
          </a:blip>
          <a:srcRect b="0" l="28419" r="5975" t="6382"/>
          <a:stretch/>
        </p:blipFill>
        <p:spPr>
          <a:xfrm>
            <a:off x="-139485" y="-193864"/>
            <a:ext cx="9407473" cy="551070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3"/>
          <p:cNvSpPr/>
          <p:nvPr/>
        </p:nvSpPr>
        <p:spPr>
          <a:xfrm>
            <a:off x="-139485" y="-193864"/>
            <a:ext cx="4422469" cy="5503545"/>
          </a:xfrm>
          <a:custGeom>
            <a:rect b="b" l="l" r="r" t="t"/>
            <a:pathLst>
              <a:path extrusionOk="0" h="6858000" w="5706412"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746943" y="0"/>
                </a:lnTo>
                <a:lnTo>
                  <a:pt x="5706412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4117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" name="Google Shape;16;p23"/>
          <p:cNvSpPr/>
          <p:nvPr/>
        </p:nvSpPr>
        <p:spPr>
          <a:xfrm>
            <a:off x="1684422" y="-193864"/>
            <a:ext cx="3752235" cy="5503545"/>
          </a:xfrm>
          <a:custGeom>
            <a:rect b="b" l="l" r="r" t="t"/>
            <a:pathLst>
              <a:path extrusionOk="0" h="6858000" w="4764743">
                <a:moveTo>
                  <a:pt x="0" y="0"/>
                </a:moveTo>
                <a:lnTo>
                  <a:pt x="805275" y="0"/>
                </a:lnTo>
                <a:lnTo>
                  <a:pt x="4764743" y="6858000"/>
                </a:lnTo>
                <a:lnTo>
                  <a:pt x="3959469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A1E5A">
              <a:alpha val="74117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17;p23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18" name="Google Shape;1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4225" y="69200"/>
            <a:ext cx="3160949" cy="7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3"/>
          <p:cNvSpPr txBox="1"/>
          <p:nvPr>
            <p:ph type="title"/>
          </p:nvPr>
        </p:nvSpPr>
        <p:spPr>
          <a:xfrm>
            <a:off x="506563" y="2709650"/>
            <a:ext cx="3271200" cy="21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gular Pages">
  <p:cSld name="CUSTOM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5"/>
          <p:cNvSpPr txBox="1"/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22" name="Google Shape;22;p25"/>
          <p:cNvSpPr txBox="1"/>
          <p:nvPr>
            <p:ph idx="1" type="subTitle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25"/>
          <p:cNvSpPr txBox="1"/>
          <p:nvPr/>
        </p:nvSpPr>
        <p:spPr>
          <a:xfrm>
            <a:off x="7688325" y="4400500"/>
            <a:ext cx="92100" cy="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4" name="Google Shape;24;p25"/>
          <p:cNvSpPr txBox="1"/>
          <p:nvPr>
            <p:ph idx="12" type="sldNum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cxnSp>
        <p:nvCxnSpPr>
          <p:cNvPr id="25" name="Google Shape;25;p25"/>
          <p:cNvCxnSpPr/>
          <p:nvPr/>
        </p:nvCxnSpPr>
        <p:spPr>
          <a:xfrm>
            <a:off x="343000" y="727850"/>
            <a:ext cx="6860100" cy="0"/>
          </a:xfrm>
          <a:prstGeom prst="straightConnector1">
            <a:avLst/>
          </a:prstGeom>
          <a:noFill/>
          <a:ln cap="flat" cmpd="sng" w="9525">
            <a:solidFill>
              <a:srgbClr val="F7F7F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V1">
  <p:cSld name="CUSTOM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6"/>
          <p:cNvSpPr/>
          <p:nvPr/>
        </p:nvSpPr>
        <p:spPr>
          <a:xfrm>
            <a:off x="0" y="0"/>
            <a:ext cx="7365908" cy="5143500"/>
          </a:xfrm>
          <a:custGeom>
            <a:rect b="b" l="l" r="r" t="t"/>
            <a:pathLst>
              <a:path extrusionOk="0" h="6858000" w="9821211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4117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" name="Google Shape;2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0" name="Google Shape;30;p26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1" name="Google Shape;31;p26"/>
          <p:cNvSpPr txBox="1"/>
          <p:nvPr>
            <p:ph type="title"/>
          </p:nvPr>
        </p:nvSpPr>
        <p:spPr>
          <a:xfrm>
            <a:off x="481475" y="2651125"/>
            <a:ext cx="70563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" name="Google Shape;32;p26"/>
          <p:cNvSpPr txBox="1"/>
          <p:nvPr>
            <p:ph idx="1" type="subTitle"/>
          </p:nvPr>
        </p:nvSpPr>
        <p:spPr>
          <a:xfrm>
            <a:off x="517775" y="3243675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V2">
  <p:cSld name="Section Title V2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7"/>
          <p:cNvPicPr preferRelativeResize="0"/>
          <p:nvPr/>
        </p:nvPicPr>
        <p:blipFill rotWithShape="1">
          <a:blip r:embed="rId2">
            <a:alphaModFix/>
          </a:blip>
          <a:srcRect b="10904" l="1709" r="29" t="616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7"/>
          <p:cNvSpPr/>
          <p:nvPr/>
        </p:nvSpPr>
        <p:spPr>
          <a:xfrm rot="10800000">
            <a:off x="1778100" y="0"/>
            <a:ext cx="7365908" cy="5143500"/>
          </a:xfrm>
          <a:custGeom>
            <a:rect b="b" l="l" r="r" t="t"/>
            <a:pathLst>
              <a:path extrusionOk="0" h="6858000" w="9821211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1756E2">
              <a:alpha val="70196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" name="Google Shape;3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7" name="Google Shape;37;p27"/>
          <p:cNvSpPr txBox="1"/>
          <p:nvPr>
            <p:ph type="title"/>
          </p:nvPr>
        </p:nvSpPr>
        <p:spPr>
          <a:xfrm>
            <a:off x="1717682" y="2149177"/>
            <a:ext cx="70563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b="1" sz="3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27"/>
          <p:cNvSpPr txBox="1"/>
          <p:nvPr>
            <p:ph idx="1" type="subTitle"/>
          </p:nvPr>
        </p:nvSpPr>
        <p:spPr>
          <a:xfrm>
            <a:off x="1437850" y="2741727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1_Content Slide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8"/>
          <p:cNvSpPr txBox="1"/>
          <p:nvPr>
            <p:ph idx="1" type="body"/>
          </p:nvPr>
        </p:nvSpPr>
        <p:spPr>
          <a:xfrm>
            <a:off x="330705" y="979084"/>
            <a:ext cx="8505600" cy="3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1" name="Google Shape;41;p28"/>
          <p:cNvSpPr txBox="1"/>
          <p:nvPr/>
        </p:nvSpPr>
        <p:spPr>
          <a:xfrm>
            <a:off x="3996344" y="4911749"/>
            <a:ext cx="11736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92929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" name="Google Shape;42;p28"/>
          <p:cNvSpPr txBox="1"/>
          <p:nvPr>
            <p:ph idx="2" type="body"/>
          </p:nvPr>
        </p:nvSpPr>
        <p:spPr>
          <a:xfrm>
            <a:off x="330200" y="444898"/>
            <a:ext cx="64515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3" name="Google Shape;43;p28"/>
          <p:cNvSpPr/>
          <p:nvPr/>
        </p:nvSpPr>
        <p:spPr>
          <a:xfrm rot="1798898">
            <a:off x="841035" y="-863241"/>
            <a:ext cx="5742397" cy="3311475"/>
          </a:xfrm>
          <a:custGeom>
            <a:rect b="b" l="l" r="r" t="t"/>
            <a:pathLst>
              <a:path extrusionOk="0" h="4412849" w="7652279">
                <a:moveTo>
                  <a:pt x="0" y="4397261"/>
                </a:moveTo>
                <a:lnTo>
                  <a:pt x="7616279" y="0"/>
                </a:lnTo>
                <a:lnTo>
                  <a:pt x="7652279" y="0"/>
                </a:lnTo>
                <a:lnTo>
                  <a:pt x="9000" y="4412849"/>
                </a:lnTo>
                <a:lnTo>
                  <a:pt x="0" y="4397261"/>
                </a:lnTo>
                <a:close/>
              </a:path>
            </a:pathLst>
          </a:custGeom>
          <a:solidFill>
            <a:srgbClr val="565656"/>
          </a:solidFill>
          <a:ln>
            <a:noFill/>
          </a:ln>
        </p:spPr>
        <p:txBody>
          <a:bodyPr anchorCtr="0" anchor="ctr" bIns="67500" lIns="68550" spcFirstLastPara="1" rIns="68550" wrap="square" tIns="67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" name="Google Shape;44;p28"/>
          <p:cNvSpPr/>
          <p:nvPr/>
        </p:nvSpPr>
        <p:spPr>
          <a:xfrm>
            <a:off x="8330458" y="4692050"/>
            <a:ext cx="813828" cy="278111"/>
          </a:xfrm>
          <a:custGeom>
            <a:rect b="b" l="l" r="r" t="t"/>
            <a:pathLst>
              <a:path extrusionOk="0" h="686693" w="2009452">
                <a:moveTo>
                  <a:pt x="0" y="0"/>
                </a:moveTo>
                <a:lnTo>
                  <a:pt x="2009452" y="0"/>
                </a:lnTo>
                <a:lnTo>
                  <a:pt x="2009452" y="686693"/>
                </a:lnTo>
                <a:lnTo>
                  <a:pt x="396463" y="686693"/>
                </a:lnTo>
                <a:close/>
              </a:path>
            </a:pathLst>
          </a:custGeom>
          <a:solidFill>
            <a:srgbClr val="434645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" name="Google Shape;45;p28"/>
          <p:cNvSpPr txBox="1"/>
          <p:nvPr>
            <p:ph idx="12" type="sldNum"/>
          </p:nvPr>
        </p:nvSpPr>
        <p:spPr>
          <a:xfrm>
            <a:off x="8639098" y="4732908"/>
            <a:ext cx="3933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1" i="0" sz="75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46" name="Google Shape;4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60599" y="4831681"/>
            <a:ext cx="2524709" cy="9800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/>
          <p:nvPr/>
        </p:nvSpPr>
        <p:spPr>
          <a:xfrm>
            <a:off x="8474725" y="4898066"/>
            <a:ext cx="3522000" cy="253800"/>
          </a:xfrm>
          <a:prstGeom prst="parallelogram">
            <a:avLst>
              <a:gd fmla="val 5932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" name="Google Shape;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b="0" i="0" sz="2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b="0" i="0" sz="18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b="0" i="0" sz="14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pic>
        <p:nvPicPr>
          <p:cNvPr id="9" name="Google Shape;9;p2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509151" y="173080"/>
            <a:ext cx="462735" cy="4627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2"/>
          <p:cNvSpPr txBox="1"/>
          <p:nvPr>
            <p:ph idx="12" type="sldNum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" name="Google Shape;11;p22"/>
          <p:cNvSpPr/>
          <p:nvPr/>
        </p:nvSpPr>
        <p:spPr>
          <a:xfrm>
            <a:off x="-158950" y="4898066"/>
            <a:ext cx="4731000" cy="295500"/>
          </a:xfrm>
          <a:prstGeom prst="parallelogram">
            <a:avLst>
              <a:gd fmla="val 5932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de-DE" sz="10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TechLabs Düsseldorf | GROUP XY</a:t>
            </a:r>
            <a:endParaRPr b="0" i="0" sz="1000" u="none" cap="none" strike="noStrik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12" name="Google Shape;1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59596" y="173080"/>
            <a:ext cx="464401" cy="4644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ee21e03950_0_22"/>
          <p:cNvSpPr txBox="1"/>
          <p:nvPr>
            <p:ph type="title"/>
          </p:nvPr>
        </p:nvSpPr>
        <p:spPr>
          <a:xfrm>
            <a:off x="423750" y="1238272"/>
            <a:ext cx="6442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b="1" lang="de-DE"/>
              <a:t>The Muggle Sorting Hat</a:t>
            </a:r>
            <a:br>
              <a:rPr b="1" lang="de-DE"/>
            </a:br>
            <a:r>
              <a:rPr lang="de-DE"/>
              <a:t>Group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chemeClr val="lt1"/>
                </a:solidFill>
              </a:rPr>
              <a:t>Mentor	: Jonas Schröder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de-DE" sz="2000"/>
              <a:t>Team	:</a:t>
            </a:r>
            <a:endParaRPr sz="2000"/>
          </a:p>
        </p:txBody>
      </p:sp>
      <p:sp>
        <p:nvSpPr>
          <p:cNvPr id="53" name="Google Shape;53;gee21e03950_0_22"/>
          <p:cNvSpPr txBox="1"/>
          <p:nvPr/>
        </p:nvSpPr>
        <p:spPr>
          <a:xfrm>
            <a:off x="362800" y="3276175"/>
            <a:ext cx="41727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vvic"/>
              <a:buChar char="●"/>
            </a:pPr>
            <a:r>
              <a:rPr lang="de-DE" sz="20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Pamela Cerda Bertin</a:t>
            </a:r>
            <a:endParaRPr sz="20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vvic"/>
              <a:buChar char="●"/>
            </a:pPr>
            <a:r>
              <a:rPr lang="de-DE" sz="20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Lea Beiermann</a:t>
            </a:r>
            <a:endParaRPr sz="20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vvic"/>
              <a:buChar char="●"/>
            </a:pPr>
            <a:r>
              <a:rPr lang="de-DE" sz="20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Shofiyyah K. Nisa</a:t>
            </a:r>
            <a:endParaRPr sz="20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vvic"/>
              <a:buChar char="●"/>
            </a:pPr>
            <a:r>
              <a:rPr lang="de-DE" sz="20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Sam Saur</a:t>
            </a:r>
            <a:br>
              <a:rPr lang="de-DE" sz="20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</a:br>
            <a:endParaRPr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"/>
          <p:cNvSpPr txBox="1"/>
          <p:nvPr>
            <p:ph type="title"/>
          </p:nvPr>
        </p:nvSpPr>
        <p:spPr>
          <a:xfrm>
            <a:off x="124250" y="683550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sz="2600"/>
              <a:t>Agenda</a:t>
            </a:r>
            <a:endParaRPr sz="2600"/>
          </a:p>
        </p:txBody>
      </p:sp>
      <p:sp>
        <p:nvSpPr>
          <p:cNvPr id="59" name="Google Shape;59;p4"/>
          <p:cNvSpPr txBox="1"/>
          <p:nvPr>
            <p:ph idx="12" type="sldNum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0" name="Google Shape;60;p4"/>
          <p:cNvSpPr/>
          <p:nvPr/>
        </p:nvSpPr>
        <p:spPr>
          <a:xfrm>
            <a:off x="5389450" y="1941750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de-DE" sz="1200" u="none" cap="none" strike="noStrik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Accomplishments until now</a:t>
            </a:r>
            <a:endParaRPr b="1" i="0" sz="1200" u="none" cap="none" strike="noStrike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1" name="Google Shape;61;p4"/>
          <p:cNvSpPr/>
          <p:nvPr/>
        </p:nvSpPr>
        <p:spPr>
          <a:xfrm>
            <a:off x="7010400" y="1941750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de-DE" sz="1200" u="none" cap="none" strike="noStrik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Next Steps and Goals</a:t>
            </a:r>
            <a:endParaRPr b="1" i="0" sz="1200" u="none" cap="none" strike="noStrike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2" name="Google Shape;62;p4"/>
          <p:cNvSpPr/>
          <p:nvPr/>
        </p:nvSpPr>
        <p:spPr>
          <a:xfrm>
            <a:off x="3754551" y="1941750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de-DE" sz="1200" u="none" cap="none" strike="noStrik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Problems &amp; Solutions</a:t>
            </a:r>
            <a:endParaRPr b="1" i="0" sz="1200" u="none" cap="none" strike="noStrike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498702" y="1941750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de-DE" sz="1200" u="none" cap="none" strike="noStrike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Introducti</a:t>
            </a:r>
            <a:r>
              <a:rPr b="1" i="0" lang="de-DE" sz="1200" u="none" cap="none" strike="noStrike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on of our project</a:t>
            </a:r>
            <a:endParaRPr b="1" i="0" sz="1200" u="none" cap="none" strike="noStrike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2119652" y="1941750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de-DE" sz="1200" u="none" cap="none" strike="noStrike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Idea and Project Outline</a:t>
            </a:r>
            <a:endParaRPr b="1" i="0" sz="1200" u="none" cap="none" strike="noStrike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e21e03950_0_414"/>
          <p:cNvSpPr txBox="1"/>
          <p:nvPr/>
        </p:nvSpPr>
        <p:spPr>
          <a:xfrm>
            <a:off x="434100" y="1056050"/>
            <a:ext cx="81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0" name="Google Shape;70;gee21e03950_0_414"/>
          <p:cNvSpPr txBox="1"/>
          <p:nvPr>
            <p:ph idx="12" type="sldNum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1" name="Google Shape;71;gee21e03950_0_414"/>
          <p:cNvSpPr txBox="1"/>
          <p:nvPr>
            <p:ph type="title"/>
          </p:nvPr>
        </p:nvSpPr>
        <p:spPr>
          <a:xfrm>
            <a:off x="311700" y="41577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sz="2000"/>
              <a:t>The Muggle Sorting Hat – Group 5 </a:t>
            </a:r>
            <a:endParaRPr sz="2000"/>
          </a:p>
        </p:txBody>
      </p:sp>
      <p:sp>
        <p:nvSpPr>
          <p:cNvPr id="72" name="Google Shape;72;gee21e03950_0_414"/>
          <p:cNvSpPr txBox="1"/>
          <p:nvPr>
            <p:ph idx="1" type="subTitle"/>
          </p:nvPr>
        </p:nvSpPr>
        <p:spPr>
          <a:xfrm>
            <a:off x="306415" y="854266"/>
            <a:ext cx="5808249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br>
              <a:rPr lang="de-DE">
                <a:solidFill>
                  <a:srgbClr val="000000"/>
                </a:solidFill>
              </a:rPr>
            </a:br>
            <a:br>
              <a:rPr lang="de-DE">
                <a:solidFill>
                  <a:srgbClr val="000000"/>
                </a:solidFill>
              </a:rPr>
            </a:br>
            <a:r>
              <a:rPr lang="de-DE">
                <a:solidFill>
                  <a:srgbClr val="000000"/>
                </a:solidFill>
              </a:rPr>
              <a:t>The Muggle Sorting Hat :</a:t>
            </a:r>
            <a:br>
              <a:rPr lang="de-DE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>
                <a:solidFill>
                  <a:srgbClr val="000000"/>
                </a:solidFill>
              </a:rPr>
              <a:t>Teachers have difficulties </a:t>
            </a:r>
            <a:r>
              <a:rPr b="1" lang="de-DE" u="sng">
                <a:solidFill>
                  <a:srgbClr val="000000"/>
                </a:solidFill>
              </a:rPr>
              <a:t>forming classes of new students</a:t>
            </a:r>
            <a:r>
              <a:rPr lang="de-DE">
                <a:solidFill>
                  <a:srgbClr val="000000"/>
                </a:solidFill>
              </a:rPr>
              <a:t>, or at least it is very time-consuming. Most teachers still form groups by hand, by writing names on papers and shuffling them around. </a:t>
            </a:r>
            <a:br>
              <a:rPr lang="de-DE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>
                <a:solidFill>
                  <a:srgbClr val="000000"/>
                </a:solidFill>
              </a:rPr>
              <a:t>Our algorithm will </a:t>
            </a:r>
            <a:r>
              <a:rPr b="1" lang="de-DE" u="sng">
                <a:solidFill>
                  <a:srgbClr val="000000"/>
                </a:solidFill>
              </a:rPr>
              <a:t>sort students into groups</a:t>
            </a:r>
            <a:r>
              <a:rPr lang="de-DE">
                <a:solidFill>
                  <a:srgbClr val="000000"/>
                </a:solidFill>
              </a:rPr>
              <a:t> based on various criteria, such as schools, age, friend preference, and psychological factors to help create a better learning environment. </a:t>
            </a:r>
            <a:br>
              <a:rPr lang="de-DE">
                <a:solidFill>
                  <a:srgbClr val="000000"/>
                </a:solidFill>
              </a:rPr>
            </a:br>
            <a:br>
              <a:rPr lang="de-DE">
                <a:solidFill>
                  <a:srgbClr val="000000"/>
                </a:solidFill>
              </a:rPr>
            </a:br>
            <a:r>
              <a:rPr lang="de-DE">
                <a:solidFill>
                  <a:srgbClr val="000000"/>
                </a:solidFill>
              </a:rPr>
              <a:t>We will make it easier for the teachers to use our tool with the help of a user-friendly GUI, including e.g. a slider that shows different possible groups.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3" name="Google Shape;73;gee21e03950_0_4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8979" y="764177"/>
            <a:ext cx="2470921" cy="370332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ee21e03950_0_414"/>
          <p:cNvSpPr txBox="1"/>
          <p:nvPr/>
        </p:nvSpPr>
        <p:spPr>
          <a:xfrm>
            <a:off x="6238979" y="4469226"/>
            <a:ext cx="24709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de-DE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Picture 1. Example of how teachers form their classes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e21e03950_0_357"/>
          <p:cNvSpPr txBox="1"/>
          <p:nvPr>
            <p:ph idx="12" type="sldNum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0" name="Google Shape;80;gee21e03950_0_357"/>
          <p:cNvSpPr txBox="1"/>
          <p:nvPr>
            <p:ph type="title"/>
          </p:nvPr>
        </p:nvSpPr>
        <p:spPr>
          <a:xfrm>
            <a:off x="311700" y="2926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sz="2000">
                <a:solidFill>
                  <a:srgbClr val="000000"/>
                </a:solidFill>
              </a:rPr>
              <a:t>Idea &amp; Project Outline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81" name="Google Shape;81;gee21e03950_0_357"/>
          <p:cNvSpPr txBox="1"/>
          <p:nvPr/>
        </p:nvSpPr>
        <p:spPr>
          <a:xfrm>
            <a:off x="235500" y="1072100"/>
            <a:ext cx="396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Initial Plan:</a:t>
            </a:r>
            <a:endParaRPr b="1">
              <a:solidFill>
                <a:schemeClr val="accent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ivvic"/>
                <a:ea typeface="Livvic"/>
                <a:cs typeface="Livvic"/>
                <a:sym typeface="Livvic"/>
              </a:rPr>
              <a:t>Weekly meetings followed up by creating dataset to scatter into specific groups 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82" name="Google Shape;82;gee21e03950_0_357"/>
          <p:cNvSpPr txBox="1"/>
          <p:nvPr/>
        </p:nvSpPr>
        <p:spPr>
          <a:xfrm>
            <a:off x="2340600" y="2244763"/>
            <a:ext cx="4319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First Week Progress</a:t>
            </a:r>
            <a:r>
              <a:rPr b="1" lang="de-DE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:</a:t>
            </a:r>
            <a:endParaRPr b="1">
              <a:solidFill>
                <a:schemeClr val="accent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lang="de-DE">
                <a:latin typeface="Livvic"/>
                <a:ea typeface="Livvic"/>
                <a:cs typeface="Livvic"/>
                <a:sym typeface="Livvic"/>
              </a:rPr>
              <a:t>Brainstorming and Integrating with Github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lang="de-DE">
                <a:latin typeface="Livvic"/>
                <a:ea typeface="Livvic"/>
                <a:cs typeface="Livvic"/>
                <a:sym typeface="Livvic"/>
              </a:rPr>
              <a:t>Comparing different cluster methods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lang="de-DE">
                <a:latin typeface="Livvic"/>
                <a:ea typeface="Livvic"/>
                <a:cs typeface="Livvic"/>
                <a:sym typeface="Livvic"/>
              </a:rPr>
              <a:t>Creating dataset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83" name="Google Shape;83;gee21e03950_0_357"/>
          <p:cNvSpPr txBox="1"/>
          <p:nvPr/>
        </p:nvSpPr>
        <p:spPr>
          <a:xfrm>
            <a:off x="4707675" y="3755375"/>
            <a:ext cx="431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Current Stage</a:t>
            </a:r>
            <a:r>
              <a:rPr b="1" lang="de-DE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:</a:t>
            </a:r>
            <a:endParaRPr b="1">
              <a:solidFill>
                <a:schemeClr val="accent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ivvic"/>
                <a:ea typeface="Livvic"/>
                <a:cs typeface="Livvic"/>
                <a:sym typeface="Livvic"/>
              </a:rPr>
              <a:t>Deciding how we want to cluster our dataset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84" name="Google Shape;84;gee21e03950_0_357"/>
          <p:cNvSpPr/>
          <p:nvPr/>
        </p:nvSpPr>
        <p:spPr>
          <a:xfrm rot="5400000">
            <a:off x="1084825" y="2146500"/>
            <a:ext cx="668700" cy="8505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85" name="Google Shape;85;gee21e03950_0_357"/>
          <p:cNvSpPr/>
          <p:nvPr/>
        </p:nvSpPr>
        <p:spPr>
          <a:xfrm rot="5400000">
            <a:off x="3845200" y="3531925"/>
            <a:ext cx="642600" cy="9048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e21e03950_0_365"/>
          <p:cNvSpPr txBox="1"/>
          <p:nvPr>
            <p:ph idx="12" type="sldNum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1" name="Google Shape;91;gee21e03950_0_365"/>
          <p:cNvSpPr txBox="1"/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sz="2000">
                <a:solidFill>
                  <a:srgbClr val="000000"/>
                </a:solidFill>
              </a:rPr>
              <a:t>Problems &amp; Solutions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92" name="Google Shape;92;gee21e03950_0_365"/>
          <p:cNvSpPr txBox="1"/>
          <p:nvPr/>
        </p:nvSpPr>
        <p:spPr>
          <a:xfrm>
            <a:off x="477075" y="1080050"/>
            <a:ext cx="472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Current Problem</a:t>
            </a:r>
            <a:r>
              <a:rPr b="1" lang="de-DE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:</a:t>
            </a:r>
            <a:endParaRPr b="1">
              <a:solidFill>
                <a:schemeClr val="accent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lang="de-DE">
                <a:latin typeface="Livvic"/>
                <a:ea typeface="Livvic"/>
                <a:cs typeface="Livvic"/>
                <a:sym typeface="Livvic"/>
              </a:rPr>
              <a:t>Combine clustering and the friend preference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lang="de-DE">
                <a:latin typeface="Livvic"/>
                <a:ea typeface="Livvic"/>
                <a:cs typeface="Livvic"/>
                <a:sym typeface="Livvic"/>
              </a:rPr>
              <a:t>I</a:t>
            </a:r>
            <a:r>
              <a:rPr lang="de-DE">
                <a:latin typeface="Livvic"/>
                <a:ea typeface="Livvic"/>
                <a:cs typeface="Livvic"/>
                <a:sym typeface="Livvic"/>
              </a:rPr>
              <a:t>ntegrate the personality test into our algorithm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lang="de-DE">
                <a:latin typeface="Livvic"/>
                <a:ea typeface="Livvic"/>
                <a:cs typeface="Livvic"/>
                <a:sym typeface="Livvic"/>
              </a:rPr>
              <a:t>Clustering options -&gt; groups vs individuals?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93" name="Google Shape;93;gee21e03950_0_365"/>
          <p:cNvSpPr/>
          <p:nvPr/>
        </p:nvSpPr>
        <p:spPr>
          <a:xfrm>
            <a:off x="2497775" y="690175"/>
            <a:ext cx="465475" cy="7808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?</a:t>
            </a:r>
          </a:p>
        </p:txBody>
      </p:sp>
      <p:sp>
        <p:nvSpPr>
          <p:cNvPr id="94" name="Google Shape;94;gee21e03950_0_365"/>
          <p:cNvSpPr txBox="1"/>
          <p:nvPr/>
        </p:nvSpPr>
        <p:spPr>
          <a:xfrm>
            <a:off x="581800" y="2687250"/>
            <a:ext cx="47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Solution</a:t>
            </a:r>
            <a:r>
              <a:rPr b="1" lang="de-DE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: In Progress…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95" name="Google Shape;95;gee21e03950_0_365"/>
          <p:cNvSpPr txBox="1"/>
          <p:nvPr/>
        </p:nvSpPr>
        <p:spPr>
          <a:xfrm>
            <a:off x="614925" y="3396150"/>
            <a:ext cx="4728000" cy="8313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Specific Help Needed:</a:t>
            </a:r>
            <a:endParaRPr b="1">
              <a:solidFill>
                <a:schemeClr val="accent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ivvic"/>
                <a:ea typeface="Livvic"/>
                <a:cs typeface="Livvic"/>
                <a:sym typeface="Livvic"/>
              </a:rPr>
              <a:t>Integrating personality test into our algorithm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96" name="Google Shape;96;gee21e03950_0_365"/>
          <p:cNvSpPr/>
          <p:nvPr/>
        </p:nvSpPr>
        <p:spPr>
          <a:xfrm>
            <a:off x="4852898" y="2920177"/>
            <a:ext cx="107850" cy="7407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16acc3a4b_0_0"/>
          <p:cNvSpPr txBox="1"/>
          <p:nvPr>
            <p:ph idx="12" type="sldNum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2" name="Google Shape;102;g1116acc3a4b_0_0"/>
          <p:cNvSpPr txBox="1"/>
          <p:nvPr>
            <p:ph type="title"/>
          </p:nvPr>
        </p:nvSpPr>
        <p:spPr>
          <a:xfrm>
            <a:off x="464100" y="4516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sz="2000">
                <a:solidFill>
                  <a:srgbClr val="000000"/>
                </a:solidFill>
              </a:rPr>
              <a:t>Accomplishments So Far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03" name="Google Shape;103;g1116acc3a4b_0_0"/>
          <p:cNvSpPr txBox="1"/>
          <p:nvPr/>
        </p:nvSpPr>
        <p:spPr>
          <a:xfrm>
            <a:off x="450100" y="1119775"/>
            <a:ext cx="396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Crucial Accomplishment</a:t>
            </a:r>
            <a:r>
              <a:rPr b="1" lang="de-DE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:</a:t>
            </a:r>
            <a:endParaRPr b="1">
              <a:solidFill>
                <a:schemeClr val="accent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lang="de-DE">
                <a:latin typeface="Livvic"/>
                <a:ea typeface="Livvic"/>
                <a:cs typeface="Livvic"/>
                <a:sym typeface="Livvic"/>
              </a:rPr>
              <a:t>Theories well tested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lang="de-DE">
                <a:latin typeface="Livvic"/>
                <a:ea typeface="Livvic"/>
                <a:cs typeface="Livvic"/>
                <a:sym typeface="Livvic"/>
              </a:rPr>
              <a:t>Dataset finished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lang="de-DE">
                <a:latin typeface="Livvic"/>
                <a:ea typeface="Livvic"/>
                <a:cs typeface="Livvic"/>
                <a:sym typeface="Livvic"/>
              </a:rPr>
              <a:t>Algorithm improved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lang="de-DE">
                <a:latin typeface="Livvic"/>
                <a:ea typeface="Livvic"/>
                <a:cs typeface="Livvic"/>
                <a:sym typeface="Livvic"/>
              </a:rPr>
              <a:t>User-testing by a teacher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04" name="Google Shape;104;g1116acc3a4b_0_0"/>
          <p:cNvSpPr txBox="1"/>
          <p:nvPr/>
        </p:nvSpPr>
        <p:spPr>
          <a:xfrm>
            <a:off x="1184650" y="3148450"/>
            <a:ext cx="6701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latin typeface="Livvic"/>
                <a:ea typeface="Livvic"/>
                <a:cs typeface="Livvic"/>
                <a:sym typeface="Livvic"/>
              </a:rPr>
              <a:t>Conclusion: </a:t>
            </a:r>
            <a:endParaRPr b="1" sz="1600"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latin typeface="Livvic"/>
                <a:ea typeface="Livvic"/>
                <a:cs typeface="Livvic"/>
                <a:sym typeface="Livvic"/>
              </a:rPr>
              <a:t>We can see our code is working and is able to be implemented </a:t>
            </a:r>
            <a:endParaRPr b="1" sz="1600"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e21e03950_0_373"/>
          <p:cNvSpPr txBox="1"/>
          <p:nvPr>
            <p:ph idx="12" type="sldNum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0" name="Google Shape;110;gee21e03950_0_373"/>
          <p:cNvSpPr txBox="1"/>
          <p:nvPr>
            <p:ph type="title"/>
          </p:nvPr>
        </p:nvSpPr>
        <p:spPr>
          <a:xfrm>
            <a:off x="540300" y="521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sz="2000">
                <a:solidFill>
                  <a:srgbClr val="000000"/>
                </a:solidFill>
              </a:rPr>
              <a:t>Next Steps and Goals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11" name="Google Shape;111;gee21e03950_0_373"/>
          <p:cNvSpPr txBox="1"/>
          <p:nvPr/>
        </p:nvSpPr>
        <p:spPr>
          <a:xfrm>
            <a:off x="522900" y="1128725"/>
            <a:ext cx="396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Plans For Upcoming Weeks:</a:t>
            </a:r>
            <a:endParaRPr b="1">
              <a:solidFill>
                <a:schemeClr val="accent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lang="de-DE">
                <a:latin typeface="Livvic"/>
                <a:ea typeface="Livvic"/>
                <a:cs typeface="Livvic"/>
                <a:sym typeface="Livvic"/>
              </a:rPr>
              <a:t>Implement clustering ideas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lang="de-DE">
                <a:latin typeface="Livvic"/>
                <a:ea typeface="Livvic"/>
                <a:cs typeface="Livvic"/>
                <a:sym typeface="Livvic"/>
              </a:rPr>
              <a:t>Figure out to implement certain aspects: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ivvic"/>
                <a:ea typeface="Livvic"/>
                <a:cs typeface="Livvic"/>
                <a:sym typeface="Livvic"/>
              </a:rPr>
              <a:t>personality tests and the friend preference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12" name="Google Shape;112;gee21e03950_0_373"/>
          <p:cNvSpPr txBox="1"/>
          <p:nvPr/>
        </p:nvSpPr>
        <p:spPr>
          <a:xfrm>
            <a:off x="222850" y="3017500"/>
            <a:ext cx="847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To Finish</a:t>
            </a:r>
            <a:r>
              <a:rPr b="1" lang="de-DE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:</a:t>
            </a:r>
            <a:endParaRPr b="1">
              <a:solidFill>
                <a:schemeClr val="accent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latin typeface="Livvic"/>
                <a:ea typeface="Livvic"/>
                <a:cs typeface="Livvic"/>
                <a:sym typeface="Livvic"/>
              </a:rPr>
              <a:t>Successfully implement our ideas into our algorithm and create a user-friendly interface</a:t>
            </a:r>
            <a:endParaRPr b="1"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 txBox="1"/>
          <p:nvPr>
            <p:ph type="title"/>
          </p:nvPr>
        </p:nvSpPr>
        <p:spPr>
          <a:xfrm>
            <a:off x="488413" y="523874"/>
            <a:ext cx="8167174" cy="3956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de-DE"/>
              <a:t>Thank you for listening to our presentation. </a:t>
            </a:r>
            <a:br>
              <a:rPr lang="de-DE"/>
            </a:br>
            <a:br>
              <a:rPr lang="de-DE"/>
            </a:br>
            <a:r>
              <a:rPr lang="de-DE"/>
              <a:t>Does anyone have any questions?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64646"/>
      </a:dk1>
      <a:lt1>
        <a:srgbClr val="FFFFFF"/>
      </a:lt1>
      <a:dk2>
        <a:srgbClr val="464646"/>
      </a:dk2>
      <a:lt2>
        <a:srgbClr val="F7F7FB"/>
      </a:lt2>
      <a:accent1>
        <a:srgbClr val="FA1E5A"/>
      </a:accent1>
      <a:accent2>
        <a:srgbClr val="1756E2"/>
      </a:accent2>
      <a:accent3>
        <a:srgbClr val="464646"/>
      </a:accent3>
      <a:accent4>
        <a:srgbClr val="FFFFFF"/>
      </a:accent4>
      <a:accent5>
        <a:srgbClr val="FFFFFF"/>
      </a:accent5>
      <a:accent6>
        <a:srgbClr val="FB5783"/>
      </a:accent6>
      <a:hlink>
        <a:srgbClr val="1756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Johanna Betteray</dc:creator>
</cp:coreProperties>
</file>